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1" r:id="rId2"/>
    <p:sldId id="294" r:id="rId3"/>
    <p:sldId id="295" r:id="rId4"/>
    <p:sldId id="296" r:id="rId5"/>
    <p:sldId id="297" r:id="rId6"/>
    <p:sldId id="298" r:id="rId7"/>
    <p:sldId id="299" r:id="rId8"/>
    <p:sldId id="300" r:id="rId9"/>
    <p:sldId id="301" r:id="rId10"/>
    <p:sldId id="302" r:id="rId11"/>
    <p:sldId id="303" r:id="rId12"/>
    <p:sldId id="304" r:id="rId13"/>
    <p:sldId id="305" r:id="rId14"/>
    <p:sldId id="306" r:id="rId15"/>
    <p:sldId id="307" r:id="rId16"/>
    <p:sldId id="308" r:id="rId17"/>
    <p:sldId id="309" r:id="rId18"/>
    <p:sldId id="310" r:id="rId19"/>
    <p:sldId id="312" r:id="rId20"/>
    <p:sldId id="313" r:id="rId21"/>
    <p:sldId id="314" r:id="rId22"/>
    <p:sldId id="315" r:id="rId23"/>
    <p:sldId id="316" r:id="rId24"/>
    <p:sldId id="31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r. Tariq Mahmood / Associate Professor and Program Coordinator MS (CS) and MS (DS) Programs" initials="DTM/APaPCM(aM(P" lastIdx="2" clrIdx="0">
    <p:extLst>
      <p:ext uri="{19B8F6BF-5375-455C-9EA6-DF929625EA0E}">
        <p15:presenceInfo xmlns:p15="http://schemas.microsoft.com/office/powerpoint/2012/main" userId="S::tmahmood@iba.edu.pk::d72e3cef-2570-472a-a5f8-82c6a0c6264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CD07F-92E0-4B42-A7A1-C27F727F884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4DF02F8-52CC-4A1F-A869-C13C1D0851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5134946-DC85-4339-9BC4-3E623B99A24A}"/>
              </a:ext>
            </a:extLst>
          </p:cNvPr>
          <p:cNvSpPr>
            <a:spLocks noGrp="1"/>
          </p:cNvSpPr>
          <p:nvPr>
            <p:ph type="dt" sz="half" idx="10"/>
          </p:nvPr>
        </p:nvSpPr>
        <p:spPr/>
        <p:txBody>
          <a:bodyPr/>
          <a:lstStyle/>
          <a:p>
            <a:fld id="{1C201176-5D79-49AD-ADDE-DC71E7EC1DC5}" type="datetimeFigureOut">
              <a:rPr lang="en-US" smtClean="0"/>
              <a:t>4/5/2021</a:t>
            </a:fld>
            <a:endParaRPr lang="en-US"/>
          </a:p>
        </p:txBody>
      </p:sp>
      <p:sp>
        <p:nvSpPr>
          <p:cNvPr id="5" name="Footer Placeholder 4">
            <a:extLst>
              <a:ext uri="{FF2B5EF4-FFF2-40B4-BE49-F238E27FC236}">
                <a16:creationId xmlns:a16="http://schemas.microsoft.com/office/drawing/2014/main" id="{A6DEFA79-8810-4C3C-86F2-79DACC901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87E1E3-8F33-456C-AE12-D7569654715E}"/>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3251435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21737-A908-42F8-9281-637DE0C11D5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408EEEC-8AF9-4469-BA12-2231E196396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B94274-4023-4166-9FEB-C4E64EB765C9}"/>
              </a:ext>
            </a:extLst>
          </p:cNvPr>
          <p:cNvSpPr>
            <a:spLocks noGrp="1"/>
          </p:cNvSpPr>
          <p:nvPr>
            <p:ph type="dt" sz="half" idx="10"/>
          </p:nvPr>
        </p:nvSpPr>
        <p:spPr/>
        <p:txBody>
          <a:bodyPr/>
          <a:lstStyle/>
          <a:p>
            <a:fld id="{1C201176-5D79-49AD-ADDE-DC71E7EC1DC5}" type="datetimeFigureOut">
              <a:rPr lang="en-US" smtClean="0"/>
              <a:t>4/5/2021</a:t>
            </a:fld>
            <a:endParaRPr lang="en-US"/>
          </a:p>
        </p:txBody>
      </p:sp>
      <p:sp>
        <p:nvSpPr>
          <p:cNvPr id="5" name="Footer Placeholder 4">
            <a:extLst>
              <a:ext uri="{FF2B5EF4-FFF2-40B4-BE49-F238E27FC236}">
                <a16:creationId xmlns:a16="http://schemas.microsoft.com/office/drawing/2014/main" id="{5AB3BBAE-D49A-4091-8B27-C3BF9AA3FA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9219C5-01DE-4986-AAD1-6ACBA97906CB}"/>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032085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F5740A-FE62-4EC0-A5C0-7EC283B3DE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207DCA4-73A5-42EA-A26E-900E1E3FC8E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C3CBB8-A938-4AC5-9565-3428BBA49F78}"/>
              </a:ext>
            </a:extLst>
          </p:cNvPr>
          <p:cNvSpPr>
            <a:spLocks noGrp="1"/>
          </p:cNvSpPr>
          <p:nvPr>
            <p:ph type="dt" sz="half" idx="10"/>
          </p:nvPr>
        </p:nvSpPr>
        <p:spPr/>
        <p:txBody>
          <a:bodyPr/>
          <a:lstStyle/>
          <a:p>
            <a:fld id="{1C201176-5D79-49AD-ADDE-DC71E7EC1DC5}" type="datetimeFigureOut">
              <a:rPr lang="en-US" smtClean="0"/>
              <a:t>4/5/2021</a:t>
            </a:fld>
            <a:endParaRPr lang="en-US"/>
          </a:p>
        </p:txBody>
      </p:sp>
      <p:sp>
        <p:nvSpPr>
          <p:cNvPr id="5" name="Footer Placeholder 4">
            <a:extLst>
              <a:ext uri="{FF2B5EF4-FFF2-40B4-BE49-F238E27FC236}">
                <a16:creationId xmlns:a16="http://schemas.microsoft.com/office/drawing/2014/main" id="{1803B747-DF72-41B5-9AF4-F89B0A85FF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634F75-9A53-4AF0-9E0A-0430A05B2FE1}"/>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719048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CEEAD3-63FF-4D13-A655-913CFB795F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CA040A-6F01-46A5-8A1C-14689ED6F9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26C9B9-D1E5-465E-87CB-E7DFEEFF0E89}"/>
              </a:ext>
            </a:extLst>
          </p:cNvPr>
          <p:cNvSpPr>
            <a:spLocks noGrp="1"/>
          </p:cNvSpPr>
          <p:nvPr>
            <p:ph type="dt" sz="half" idx="10"/>
          </p:nvPr>
        </p:nvSpPr>
        <p:spPr/>
        <p:txBody>
          <a:bodyPr/>
          <a:lstStyle/>
          <a:p>
            <a:fld id="{1C201176-5D79-49AD-ADDE-DC71E7EC1DC5}" type="datetimeFigureOut">
              <a:rPr lang="en-US" smtClean="0"/>
              <a:t>4/5/2021</a:t>
            </a:fld>
            <a:endParaRPr lang="en-US"/>
          </a:p>
        </p:txBody>
      </p:sp>
      <p:sp>
        <p:nvSpPr>
          <p:cNvPr id="5" name="Footer Placeholder 4">
            <a:extLst>
              <a:ext uri="{FF2B5EF4-FFF2-40B4-BE49-F238E27FC236}">
                <a16:creationId xmlns:a16="http://schemas.microsoft.com/office/drawing/2014/main" id="{A62CAAC1-1522-4C6C-871A-1EE2EEBB29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098B7-A4A4-4C06-9D65-484D08689171}"/>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637026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39B0D-FE5E-4434-84D8-8938DF8344C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5D5A1E8-0DF4-440D-8004-2C3519BBB33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24B5605-77E2-45D3-972F-107E7F1F466D}"/>
              </a:ext>
            </a:extLst>
          </p:cNvPr>
          <p:cNvSpPr>
            <a:spLocks noGrp="1"/>
          </p:cNvSpPr>
          <p:nvPr>
            <p:ph type="dt" sz="half" idx="10"/>
          </p:nvPr>
        </p:nvSpPr>
        <p:spPr/>
        <p:txBody>
          <a:bodyPr/>
          <a:lstStyle/>
          <a:p>
            <a:fld id="{1C201176-5D79-49AD-ADDE-DC71E7EC1DC5}" type="datetimeFigureOut">
              <a:rPr lang="en-US" smtClean="0"/>
              <a:t>4/5/2021</a:t>
            </a:fld>
            <a:endParaRPr lang="en-US"/>
          </a:p>
        </p:txBody>
      </p:sp>
      <p:sp>
        <p:nvSpPr>
          <p:cNvPr id="5" name="Footer Placeholder 4">
            <a:extLst>
              <a:ext uri="{FF2B5EF4-FFF2-40B4-BE49-F238E27FC236}">
                <a16:creationId xmlns:a16="http://schemas.microsoft.com/office/drawing/2014/main" id="{F31AE897-1E56-404A-BBAE-EA9A0F6658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FE1D65-9E5E-47BD-84DA-F5BDCB90D8BD}"/>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545802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17BB2-DDC2-495A-9455-E55A9E9FCA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9822D9-1A91-4386-9B5E-42E7E8523B5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0B4F56B-7938-4500-8AF0-F30492E971A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14A7F2A-24EA-4E47-84DD-5A3A8350755B}"/>
              </a:ext>
            </a:extLst>
          </p:cNvPr>
          <p:cNvSpPr>
            <a:spLocks noGrp="1"/>
          </p:cNvSpPr>
          <p:nvPr>
            <p:ph type="dt" sz="half" idx="10"/>
          </p:nvPr>
        </p:nvSpPr>
        <p:spPr/>
        <p:txBody>
          <a:bodyPr/>
          <a:lstStyle/>
          <a:p>
            <a:fld id="{1C201176-5D79-49AD-ADDE-DC71E7EC1DC5}" type="datetimeFigureOut">
              <a:rPr lang="en-US" smtClean="0"/>
              <a:t>4/5/2021</a:t>
            </a:fld>
            <a:endParaRPr lang="en-US"/>
          </a:p>
        </p:txBody>
      </p:sp>
      <p:sp>
        <p:nvSpPr>
          <p:cNvPr id="6" name="Footer Placeholder 5">
            <a:extLst>
              <a:ext uri="{FF2B5EF4-FFF2-40B4-BE49-F238E27FC236}">
                <a16:creationId xmlns:a16="http://schemas.microsoft.com/office/drawing/2014/main" id="{45831B47-C61E-4B7B-B50A-3F8EE9072A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3B30F7-F15F-4FCC-808B-2391009B4270}"/>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897168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00CAB-775A-4130-9BBF-98737E4626D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7BC07FC-A3C0-4891-957F-D0B5BCBA6EB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56FB4AB-00C8-43C2-B1F4-8CEFBF6814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A249659-566B-4B53-BE35-7617920ACF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549654E-5721-483F-86A5-D2817345A9C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34F4472-DBA1-4744-9FE0-93B4408098D8}"/>
              </a:ext>
            </a:extLst>
          </p:cNvPr>
          <p:cNvSpPr>
            <a:spLocks noGrp="1"/>
          </p:cNvSpPr>
          <p:nvPr>
            <p:ph type="dt" sz="half" idx="10"/>
          </p:nvPr>
        </p:nvSpPr>
        <p:spPr/>
        <p:txBody>
          <a:bodyPr/>
          <a:lstStyle/>
          <a:p>
            <a:fld id="{1C201176-5D79-49AD-ADDE-DC71E7EC1DC5}" type="datetimeFigureOut">
              <a:rPr lang="en-US" smtClean="0"/>
              <a:t>4/5/2021</a:t>
            </a:fld>
            <a:endParaRPr lang="en-US"/>
          </a:p>
        </p:txBody>
      </p:sp>
      <p:sp>
        <p:nvSpPr>
          <p:cNvPr id="8" name="Footer Placeholder 7">
            <a:extLst>
              <a:ext uri="{FF2B5EF4-FFF2-40B4-BE49-F238E27FC236}">
                <a16:creationId xmlns:a16="http://schemas.microsoft.com/office/drawing/2014/main" id="{768D7EAF-69B9-4AE4-A687-714C5308FFD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398DA6C-9913-45B4-A939-D8F13C5F0A83}"/>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678801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F0B41-CB5F-4FD5-8D04-CDD500D1B99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D2BE586-223A-4C0F-8128-3C0F2BFF1335}"/>
              </a:ext>
            </a:extLst>
          </p:cNvPr>
          <p:cNvSpPr>
            <a:spLocks noGrp="1"/>
          </p:cNvSpPr>
          <p:nvPr>
            <p:ph type="dt" sz="half" idx="10"/>
          </p:nvPr>
        </p:nvSpPr>
        <p:spPr/>
        <p:txBody>
          <a:bodyPr/>
          <a:lstStyle/>
          <a:p>
            <a:fld id="{1C201176-5D79-49AD-ADDE-DC71E7EC1DC5}" type="datetimeFigureOut">
              <a:rPr lang="en-US" smtClean="0"/>
              <a:t>4/5/2021</a:t>
            </a:fld>
            <a:endParaRPr lang="en-US"/>
          </a:p>
        </p:txBody>
      </p:sp>
      <p:sp>
        <p:nvSpPr>
          <p:cNvPr id="4" name="Footer Placeholder 3">
            <a:extLst>
              <a:ext uri="{FF2B5EF4-FFF2-40B4-BE49-F238E27FC236}">
                <a16:creationId xmlns:a16="http://schemas.microsoft.com/office/drawing/2014/main" id="{734EAD91-D980-455D-98AD-CBB7E2DADE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F471D45-19E6-41D8-AADC-E0ED7A0EBC37}"/>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966599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4A6C38-F7C3-4E2C-87C4-FC18F0C87CE7}"/>
              </a:ext>
            </a:extLst>
          </p:cNvPr>
          <p:cNvSpPr>
            <a:spLocks noGrp="1"/>
          </p:cNvSpPr>
          <p:nvPr>
            <p:ph type="dt" sz="half" idx="10"/>
          </p:nvPr>
        </p:nvSpPr>
        <p:spPr/>
        <p:txBody>
          <a:bodyPr/>
          <a:lstStyle/>
          <a:p>
            <a:fld id="{1C201176-5D79-49AD-ADDE-DC71E7EC1DC5}" type="datetimeFigureOut">
              <a:rPr lang="en-US" smtClean="0"/>
              <a:t>4/5/2021</a:t>
            </a:fld>
            <a:endParaRPr lang="en-US"/>
          </a:p>
        </p:txBody>
      </p:sp>
      <p:sp>
        <p:nvSpPr>
          <p:cNvPr id="3" name="Footer Placeholder 2">
            <a:extLst>
              <a:ext uri="{FF2B5EF4-FFF2-40B4-BE49-F238E27FC236}">
                <a16:creationId xmlns:a16="http://schemas.microsoft.com/office/drawing/2014/main" id="{E0E871A2-3FEC-48DF-BB8E-7BBBCC8EF11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E3D66C6-9E4B-4C7D-A9D6-837D39235025}"/>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6679644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8698D-803F-4519-A59C-FF9B60ADAF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4144002-3204-432A-B198-40A2F106CB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3E7C34D-B0F4-45CA-B51F-32EF2CF9FC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29D0BEE-3CEC-4273-9E90-A552D14F4413}"/>
              </a:ext>
            </a:extLst>
          </p:cNvPr>
          <p:cNvSpPr>
            <a:spLocks noGrp="1"/>
          </p:cNvSpPr>
          <p:nvPr>
            <p:ph type="dt" sz="half" idx="10"/>
          </p:nvPr>
        </p:nvSpPr>
        <p:spPr/>
        <p:txBody>
          <a:bodyPr/>
          <a:lstStyle/>
          <a:p>
            <a:fld id="{1C201176-5D79-49AD-ADDE-DC71E7EC1DC5}" type="datetimeFigureOut">
              <a:rPr lang="en-US" smtClean="0"/>
              <a:t>4/5/2021</a:t>
            </a:fld>
            <a:endParaRPr lang="en-US"/>
          </a:p>
        </p:txBody>
      </p:sp>
      <p:sp>
        <p:nvSpPr>
          <p:cNvPr id="6" name="Footer Placeholder 5">
            <a:extLst>
              <a:ext uri="{FF2B5EF4-FFF2-40B4-BE49-F238E27FC236}">
                <a16:creationId xmlns:a16="http://schemas.microsoft.com/office/drawing/2014/main" id="{3693F5B8-6C3E-46E0-A697-A82E7D3E82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F14E9D-4E8C-493C-BC2D-6ABC04E44F01}"/>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2987506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45C86-C2CA-47A2-BDD3-12055FF079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5EBF2BD-7F0E-44D1-8357-69327EC6EB9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154D46D-A8B5-41B7-9031-F633D23C5F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D943CC-B448-4786-86B6-9C562AF3E662}"/>
              </a:ext>
            </a:extLst>
          </p:cNvPr>
          <p:cNvSpPr>
            <a:spLocks noGrp="1"/>
          </p:cNvSpPr>
          <p:nvPr>
            <p:ph type="dt" sz="half" idx="10"/>
          </p:nvPr>
        </p:nvSpPr>
        <p:spPr/>
        <p:txBody>
          <a:bodyPr/>
          <a:lstStyle/>
          <a:p>
            <a:fld id="{1C201176-5D79-49AD-ADDE-DC71E7EC1DC5}" type="datetimeFigureOut">
              <a:rPr lang="en-US" smtClean="0"/>
              <a:t>4/5/2021</a:t>
            </a:fld>
            <a:endParaRPr lang="en-US"/>
          </a:p>
        </p:txBody>
      </p:sp>
      <p:sp>
        <p:nvSpPr>
          <p:cNvPr id="6" name="Footer Placeholder 5">
            <a:extLst>
              <a:ext uri="{FF2B5EF4-FFF2-40B4-BE49-F238E27FC236}">
                <a16:creationId xmlns:a16="http://schemas.microsoft.com/office/drawing/2014/main" id="{2485FCF6-C33E-4CB6-812C-84A387D9A6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EB2784-A4B7-4685-9B90-8F125180E349}"/>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240868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D69B9A-57E0-42F5-826A-636EC84687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9BB5B12-4DF2-4236-A4F3-D49D37B8C6D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2E29C5-7DEC-4340-BCB3-FF78C44ABF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201176-5D79-49AD-ADDE-DC71E7EC1DC5}" type="datetimeFigureOut">
              <a:rPr lang="en-US" smtClean="0"/>
              <a:t>4/5/2021</a:t>
            </a:fld>
            <a:endParaRPr lang="en-US"/>
          </a:p>
        </p:txBody>
      </p:sp>
      <p:sp>
        <p:nvSpPr>
          <p:cNvPr id="5" name="Footer Placeholder 4">
            <a:extLst>
              <a:ext uri="{FF2B5EF4-FFF2-40B4-BE49-F238E27FC236}">
                <a16:creationId xmlns:a16="http://schemas.microsoft.com/office/drawing/2014/main" id="{CC04E5E5-24E6-48F3-96EC-A51132E74F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B19FFA1-3DC9-4746-A41C-10DDB76E0F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D509E6-AD24-40CB-83C3-B286E2FC27F6}" type="slidenum">
              <a:rPr lang="en-US" smtClean="0"/>
              <a:t>‹#›</a:t>
            </a:fld>
            <a:endParaRPr lang="en-US"/>
          </a:p>
        </p:txBody>
      </p:sp>
    </p:spTree>
    <p:extLst>
      <p:ext uri="{BB962C8B-B14F-4D97-AF65-F5344CB8AC3E}">
        <p14:creationId xmlns:p14="http://schemas.microsoft.com/office/powerpoint/2010/main" val="31420018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63A35ED-0556-4601-A228-0BD8EBCB0C0C}"/>
              </a:ext>
            </a:extLst>
          </p:cNvPr>
          <p:cNvSpPr txBox="1"/>
          <p:nvPr/>
        </p:nvSpPr>
        <p:spPr>
          <a:xfrm>
            <a:off x="2869809" y="2851919"/>
            <a:ext cx="7078413" cy="1154162"/>
          </a:xfrm>
          <a:prstGeom prst="rect">
            <a:avLst/>
          </a:prstGeom>
          <a:noFill/>
        </p:spPr>
        <p:txBody>
          <a:bodyPr wrap="none" rtlCol="0">
            <a:spAutoFit/>
          </a:bodyPr>
          <a:lstStyle/>
          <a:p>
            <a:r>
              <a:rPr lang="en-US" sz="6900" dirty="0"/>
              <a:t>CROSS VALIDATION</a:t>
            </a:r>
          </a:p>
        </p:txBody>
      </p:sp>
    </p:spTree>
    <p:extLst>
      <p:ext uri="{BB962C8B-B14F-4D97-AF65-F5344CB8AC3E}">
        <p14:creationId xmlns:p14="http://schemas.microsoft.com/office/powerpoint/2010/main" val="1756573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C908059-A506-4E17-A4E5-55B697D5972E}"/>
              </a:ext>
            </a:extLst>
          </p:cNvPr>
          <p:cNvPicPr>
            <a:picLocks noChangeAspect="1"/>
          </p:cNvPicPr>
          <p:nvPr/>
        </p:nvPicPr>
        <p:blipFill>
          <a:blip r:embed="rId2"/>
          <a:stretch>
            <a:fillRect/>
          </a:stretch>
        </p:blipFill>
        <p:spPr>
          <a:xfrm>
            <a:off x="393896" y="661182"/>
            <a:ext cx="10874326" cy="5373859"/>
          </a:xfrm>
          <a:prstGeom prst="rect">
            <a:avLst/>
          </a:prstGeom>
        </p:spPr>
      </p:pic>
    </p:spTree>
    <p:extLst>
      <p:ext uri="{BB962C8B-B14F-4D97-AF65-F5344CB8AC3E}">
        <p14:creationId xmlns:p14="http://schemas.microsoft.com/office/powerpoint/2010/main" val="4383823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FBFE3A-3ABA-4884-A54D-839DE45936D8}"/>
              </a:ext>
            </a:extLst>
          </p:cNvPr>
          <p:cNvSpPr txBox="1"/>
          <p:nvPr/>
        </p:nvSpPr>
        <p:spPr>
          <a:xfrm>
            <a:off x="1212751" y="378042"/>
            <a:ext cx="9766497" cy="5693866"/>
          </a:xfrm>
          <a:prstGeom prst="rect">
            <a:avLst/>
          </a:prstGeom>
          <a:noFill/>
        </p:spPr>
        <p:txBody>
          <a:bodyPr wrap="square">
            <a:spAutoFit/>
          </a:bodyPr>
          <a:lstStyle/>
          <a:p>
            <a:r>
              <a:rPr lang="en-US" sz="2800" dirty="0"/>
              <a:t>How to choose the right value of k?”: </a:t>
            </a:r>
          </a:p>
          <a:p>
            <a:endParaRPr lang="en-US" sz="2800" dirty="0"/>
          </a:p>
          <a:p>
            <a:r>
              <a:rPr lang="en-US" sz="2800" dirty="0"/>
              <a:t>A lower value of k is more biased, and hence undesirable. On the other hand, a higher value of k is less biased, but can suffer from large variability. It is important to know that a smaller value of k always takes us towards validation set approach, whereas a higher value of k leads to LOOCV approach.</a:t>
            </a:r>
          </a:p>
          <a:p>
            <a:endParaRPr lang="en-US" sz="2800" dirty="0"/>
          </a:p>
          <a:p>
            <a:r>
              <a:rPr lang="en-US" sz="2800" dirty="0"/>
              <a:t>Lower value of k = underfitting </a:t>
            </a:r>
          </a:p>
          <a:p>
            <a:r>
              <a:rPr lang="en-US" sz="2800" dirty="0"/>
              <a:t>Higher value of k </a:t>
            </a:r>
            <a:r>
              <a:rPr lang="en-US" sz="2800"/>
              <a:t>= overfitting</a:t>
            </a:r>
            <a:endParaRPr lang="en-US" sz="2800" dirty="0"/>
          </a:p>
          <a:p>
            <a:endParaRPr lang="en-US" sz="2800" dirty="0"/>
          </a:p>
          <a:p>
            <a:r>
              <a:rPr lang="en-US" sz="2800" dirty="0"/>
              <a:t>Precisely, LOOCV is equivalent to n-fold cross validation where n is the number of training examples.</a:t>
            </a:r>
          </a:p>
        </p:txBody>
      </p:sp>
      <p:sp>
        <p:nvSpPr>
          <p:cNvPr id="5" name="TextBox 4">
            <a:extLst>
              <a:ext uri="{FF2B5EF4-FFF2-40B4-BE49-F238E27FC236}">
                <a16:creationId xmlns:a16="http://schemas.microsoft.com/office/drawing/2014/main" id="{03DD61AD-F10E-4FF0-B936-F8D26A69A9F0}"/>
              </a:ext>
            </a:extLst>
          </p:cNvPr>
          <p:cNvSpPr txBox="1"/>
          <p:nvPr/>
        </p:nvSpPr>
        <p:spPr>
          <a:xfrm>
            <a:off x="3886200" y="6110626"/>
            <a:ext cx="6196818" cy="369332"/>
          </a:xfrm>
          <a:prstGeom prst="rect">
            <a:avLst/>
          </a:prstGeom>
          <a:noFill/>
        </p:spPr>
        <p:txBody>
          <a:bodyPr wrap="square">
            <a:spAutoFit/>
          </a:bodyPr>
          <a:lstStyle/>
          <a:p>
            <a:r>
              <a:rPr lang="en-US" dirty="0"/>
              <a:t>from </a:t>
            </a:r>
            <a:r>
              <a:rPr lang="en-US" dirty="0" err="1"/>
              <a:t>sklearn.model_selection</a:t>
            </a:r>
            <a:r>
              <a:rPr lang="en-US" dirty="0"/>
              <a:t> import </a:t>
            </a:r>
            <a:r>
              <a:rPr lang="en-US" dirty="0" err="1"/>
              <a:t>KFold</a:t>
            </a:r>
            <a:r>
              <a:rPr lang="en-US" dirty="0"/>
              <a:t> </a:t>
            </a:r>
          </a:p>
        </p:txBody>
      </p:sp>
    </p:spTree>
    <p:extLst>
      <p:ext uri="{BB962C8B-B14F-4D97-AF65-F5344CB8AC3E}">
        <p14:creationId xmlns:p14="http://schemas.microsoft.com/office/powerpoint/2010/main" val="22637487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FBFE3A-3ABA-4884-A54D-839DE45936D8}"/>
              </a:ext>
            </a:extLst>
          </p:cNvPr>
          <p:cNvSpPr txBox="1"/>
          <p:nvPr/>
        </p:nvSpPr>
        <p:spPr>
          <a:xfrm>
            <a:off x="243840" y="582067"/>
            <a:ext cx="4867423" cy="6124754"/>
          </a:xfrm>
          <a:prstGeom prst="rect">
            <a:avLst/>
          </a:prstGeom>
          <a:noFill/>
        </p:spPr>
        <p:txBody>
          <a:bodyPr wrap="square">
            <a:spAutoFit/>
          </a:bodyPr>
          <a:lstStyle/>
          <a:p>
            <a:r>
              <a:rPr lang="en-US" sz="2800" u="sng" dirty="0"/>
              <a:t>Stratified k-fold cross validation</a:t>
            </a:r>
            <a:r>
              <a:rPr lang="en-US" sz="2800" dirty="0"/>
              <a:t>:</a:t>
            </a:r>
          </a:p>
          <a:p>
            <a:endParaRPr lang="en-US" sz="2800" dirty="0"/>
          </a:p>
          <a:p>
            <a:r>
              <a:rPr lang="en-US" sz="2800" dirty="0"/>
              <a:t>Stratification is the process of rearranging the data to ensure that each fold is a good representative of the whole. </a:t>
            </a:r>
          </a:p>
          <a:p>
            <a:endParaRPr lang="en-US" sz="2800" dirty="0"/>
          </a:p>
          <a:p>
            <a:r>
              <a:rPr lang="en-US" sz="2800" dirty="0"/>
              <a:t>Binary classification: each class comprises 50% of the data.</a:t>
            </a:r>
          </a:p>
          <a:p>
            <a:endParaRPr lang="en-US" sz="2800" dirty="0"/>
          </a:p>
          <a:p>
            <a:r>
              <a:rPr lang="en-US" sz="2800" dirty="0"/>
              <a:t>Best to arrange the data such that in every fold, each class comprises about half the instances.</a:t>
            </a:r>
          </a:p>
        </p:txBody>
      </p:sp>
      <p:pic>
        <p:nvPicPr>
          <p:cNvPr id="2" name="Picture 1">
            <a:extLst>
              <a:ext uri="{FF2B5EF4-FFF2-40B4-BE49-F238E27FC236}">
                <a16:creationId xmlns:a16="http://schemas.microsoft.com/office/drawing/2014/main" id="{403DDA31-9E9F-4349-9339-6864509660D1}"/>
              </a:ext>
            </a:extLst>
          </p:cNvPr>
          <p:cNvPicPr>
            <a:picLocks noChangeAspect="1"/>
          </p:cNvPicPr>
          <p:nvPr/>
        </p:nvPicPr>
        <p:blipFill>
          <a:blip r:embed="rId2"/>
          <a:stretch>
            <a:fillRect/>
          </a:stretch>
        </p:blipFill>
        <p:spPr>
          <a:xfrm>
            <a:off x="5205046" y="904874"/>
            <a:ext cx="6743114" cy="5801946"/>
          </a:xfrm>
          <a:prstGeom prst="rect">
            <a:avLst/>
          </a:prstGeom>
        </p:spPr>
      </p:pic>
    </p:spTree>
    <p:extLst>
      <p:ext uri="{BB962C8B-B14F-4D97-AF65-F5344CB8AC3E}">
        <p14:creationId xmlns:p14="http://schemas.microsoft.com/office/powerpoint/2010/main" val="20666790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FBFE3A-3ABA-4884-A54D-839DE45936D8}"/>
              </a:ext>
            </a:extLst>
          </p:cNvPr>
          <p:cNvSpPr txBox="1"/>
          <p:nvPr/>
        </p:nvSpPr>
        <p:spPr>
          <a:xfrm>
            <a:off x="1037491" y="582067"/>
            <a:ext cx="9766497" cy="1815882"/>
          </a:xfrm>
          <a:prstGeom prst="rect">
            <a:avLst/>
          </a:prstGeom>
          <a:noFill/>
        </p:spPr>
        <p:txBody>
          <a:bodyPr wrap="square">
            <a:spAutoFit/>
          </a:bodyPr>
          <a:lstStyle/>
          <a:p>
            <a:r>
              <a:rPr lang="en-US" sz="2800" u="sng" dirty="0"/>
              <a:t>Stratified k-fold cross validation</a:t>
            </a:r>
            <a:r>
              <a:rPr lang="en-US" sz="2800" dirty="0"/>
              <a:t>: It is generally a better approach when dealing with both bias and variance. A randomly selected fold might not adequately represent the minor class, particularly in cases where there is a huge class imbalance.</a:t>
            </a:r>
          </a:p>
        </p:txBody>
      </p:sp>
      <p:sp>
        <p:nvSpPr>
          <p:cNvPr id="6" name="TextBox 5">
            <a:extLst>
              <a:ext uri="{FF2B5EF4-FFF2-40B4-BE49-F238E27FC236}">
                <a16:creationId xmlns:a16="http://schemas.microsoft.com/office/drawing/2014/main" id="{0CF76F0B-1718-48B5-B5BC-981B7FBF7E9E}"/>
              </a:ext>
            </a:extLst>
          </p:cNvPr>
          <p:cNvSpPr txBox="1"/>
          <p:nvPr/>
        </p:nvSpPr>
        <p:spPr>
          <a:xfrm>
            <a:off x="2822330" y="103722"/>
            <a:ext cx="6196818" cy="369332"/>
          </a:xfrm>
          <a:prstGeom prst="rect">
            <a:avLst/>
          </a:prstGeom>
          <a:noFill/>
        </p:spPr>
        <p:txBody>
          <a:bodyPr wrap="square">
            <a:spAutoFit/>
          </a:bodyPr>
          <a:lstStyle/>
          <a:p>
            <a:r>
              <a:rPr lang="en-US" dirty="0"/>
              <a:t>from </a:t>
            </a:r>
            <a:r>
              <a:rPr lang="en-US" dirty="0" err="1"/>
              <a:t>sklearn.model_selection</a:t>
            </a:r>
            <a:r>
              <a:rPr lang="en-US" dirty="0"/>
              <a:t> import </a:t>
            </a:r>
            <a:r>
              <a:rPr lang="en-US" dirty="0" err="1"/>
              <a:t>StratifiedKFold</a:t>
            </a:r>
            <a:endParaRPr lang="en-US" dirty="0"/>
          </a:p>
        </p:txBody>
      </p:sp>
      <p:sp>
        <p:nvSpPr>
          <p:cNvPr id="10" name="TextBox 9">
            <a:extLst>
              <a:ext uri="{FF2B5EF4-FFF2-40B4-BE49-F238E27FC236}">
                <a16:creationId xmlns:a16="http://schemas.microsoft.com/office/drawing/2014/main" id="{7FD3776B-5648-4FF9-AA38-6444DBA86983}"/>
              </a:ext>
            </a:extLst>
          </p:cNvPr>
          <p:cNvSpPr txBox="1"/>
          <p:nvPr/>
        </p:nvSpPr>
        <p:spPr>
          <a:xfrm>
            <a:off x="946050" y="2641209"/>
            <a:ext cx="9949377" cy="3970318"/>
          </a:xfrm>
          <a:prstGeom prst="rect">
            <a:avLst/>
          </a:prstGeom>
          <a:noFill/>
        </p:spPr>
        <p:txBody>
          <a:bodyPr wrap="square">
            <a:spAutoFit/>
          </a:bodyPr>
          <a:lstStyle/>
          <a:p>
            <a:r>
              <a:rPr lang="en-US" sz="2800" dirty="0"/>
              <a:t>Having said that, if the train set does not adequately represent the entire population, then using a stratified k-fold might not be the best idea. In such cases, one should use a simple k-fold cross validation with repetition.</a:t>
            </a:r>
          </a:p>
          <a:p>
            <a:endParaRPr lang="en-US" sz="2800" dirty="0"/>
          </a:p>
          <a:p>
            <a:r>
              <a:rPr lang="en-US" sz="2800" dirty="0"/>
              <a:t>In repeated cross-validation, the cross-validation procedure is repeated n times, yielding n random partitions of the original sample. The n results are again averaged (or otherwise combined) to produce a single estimation.</a:t>
            </a:r>
          </a:p>
        </p:txBody>
      </p:sp>
    </p:spTree>
    <p:extLst>
      <p:ext uri="{BB962C8B-B14F-4D97-AF65-F5344CB8AC3E}">
        <p14:creationId xmlns:p14="http://schemas.microsoft.com/office/powerpoint/2010/main" val="35922827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FBFE3A-3ABA-4884-A54D-839DE45936D8}"/>
              </a:ext>
            </a:extLst>
          </p:cNvPr>
          <p:cNvSpPr txBox="1"/>
          <p:nvPr/>
        </p:nvSpPr>
        <p:spPr>
          <a:xfrm>
            <a:off x="518745" y="0"/>
            <a:ext cx="11154509" cy="3539430"/>
          </a:xfrm>
          <a:prstGeom prst="rect">
            <a:avLst/>
          </a:prstGeom>
          <a:noFill/>
        </p:spPr>
        <p:txBody>
          <a:bodyPr wrap="square">
            <a:spAutoFit/>
          </a:bodyPr>
          <a:lstStyle/>
          <a:p>
            <a:r>
              <a:rPr lang="en-US" sz="2800" u="sng" dirty="0"/>
              <a:t>Cross Validation for time series</a:t>
            </a:r>
            <a:r>
              <a:rPr lang="en-US" sz="2800" dirty="0"/>
              <a:t>: Splitting a time-series dataset randomly does not work because the time section of your data will be messed up.</a:t>
            </a:r>
          </a:p>
          <a:p>
            <a:endParaRPr lang="en-US" sz="2800" dirty="0"/>
          </a:p>
          <a:p>
            <a:r>
              <a:rPr lang="en-US" sz="2800" dirty="0"/>
              <a:t>Folds for time series cross validation are created in a forward chaining fashion</a:t>
            </a:r>
          </a:p>
          <a:p>
            <a:endParaRPr lang="en-US" sz="2800" dirty="0"/>
          </a:p>
          <a:p>
            <a:r>
              <a:rPr lang="en-US" sz="2800" dirty="0"/>
              <a:t>Suppose we have a time series for yearly consumer demand for a product during a period of n years. The folds would be created like:</a:t>
            </a:r>
          </a:p>
        </p:txBody>
      </p:sp>
      <p:sp>
        <p:nvSpPr>
          <p:cNvPr id="7" name="TextBox 6">
            <a:extLst>
              <a:ext uri="{FF2B5EF4-FFF2-40B4-BE49-F238E27FC236}">
                <a16:creationId xmlns:a16="http://schemas.microsoft.com/office/drawing/2014/main" id="{4975EBF7-A19D-4DD3-9EC1-E70846BB4A22}"/>
              </a:ext>
            </a:extLst>
          </p:cNvPr>
          <p:cNvSpPr txBox="1"/>
          <p:nvPr/>
        </p:nvSpPr>
        <p:spPr>
          <a:xfrm>
            <a:off x="2402058" y="3581793"/>
            <a:ext cx="8303456" cy="3277820"/>
          </a:xfrm>
          <a:prstGeom prst="rect">
            <a:avLst/>
          </a:prstGeom>
          <a:noFill/>
        </p:spPr>
        <p:txBody>
          <a:bodyPr wrap="square">
            <a:spAutoFit/>
          </a:bodyPr>
          <a:lstStyle/>
          <a:p>
            <a:r>
              <a:rPr lang="en-US" sz="2300" dirty="0"/>
              <a:t>fold 1: training [1], test [2]</a:t>
            </a:r>
          </a:p>
          <a:p>
            <a:r>
              <a:rPr lang="en-US" sz="2300" dirty="0"/>
              <a:t>fold 2: training [1 2], test [3]</a:t>
            </a:r>
          </a:p>
          <a:p>
            <a:r>
              <a:rPr lang="en-US" sz="2300" dirty="0"/>
              <a:t>fold 3: training [1 2 3], test [4]</a:t>
            </a:r>
          </a:p>
          <a:p>
            <a:r>
              <a:rPr lang="en-US" sz="2300" dirty="0"/>
              <a:t>fold 4: training [1 2 3 4], test [5]</a:t>
            </a:r>
          </a:p>
          <a:p>
            <a:r>
              <a:rPr lang="en-US" sz="2300" dirty="0"/>
              <a:t>fold 5: training [1 2 3 4 5], test [6]</a:t>
            </a:r>
          </a:p>
          <a:p>
            <a:r>
              <a:rPr lang="en-US" sz="2300" dirty="0"/>
              <a:t>.</a:t>
            </a:r>
          </a:p>
          <a:p>
            <a:r>
              <a:rPr lang="en-US" sz="2300" dirty="0"/>
              <a:t>.</a:t>
            </a:r>
          </a:p>
          <a:p>
            <a:r>
              <a:rPr lang="en-US" sz="2300" dirty="0"/>
              <a:t>.</a:t>
            </a:r>
          </a:p>
          <a:p>
            <a:r>
              <a:rPr lang="en-US" sz="2300" dirty="0"/>
              <a:t>fold n: training [1 2 3 ….. n-1], test [n]</a:t>
            </a:r>
          </a:p>
        </p:txBody>
      </p:sp>
    </p:spTree>
    <p:extLst>
      <p:ext uri="{BB962C8B-B14F-4D97-AF65-F5344CB8AC3E}">
        <p14:creationId xmlns:p14="http://schemas.microsoft.com/office/powerpoint/2010/main" val="20714433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FBFE3A-3ABA-4884-A54D-839DE45936D8}"/>
              </a:ext>
            </a:extLst>
          </p:cNvPr>
          <p:cNvSpPr txBox="1"/>
          <p:nvPr/>
        </p:nvSpPr>
        <p:spPr>
          <a:xfrm>
            <a:off x="518745" y="131901"/>
            <a:ext cx="11154509" cy="1815882"/>
          </a:xfrm>
          <a:prstGeom prst="rect">
            <a:avLst/>
          </a:prstGeom>
          <a:noFill/>
        </p:spPr>
        <p:txBody>
          <a:bodyPr wrap="square">
            <a:spAutoFit/>
          </a:bodyPr>
          <a:lstStyle/>
          <a:p>
            <a:r>
              <a:rPr lang="en-US" sz="2800" u="sng" dirty="0"/>
              <a:t>Cross Validation for time series</a:t>
            </a:r>
            <a:r>
              <a:rPr lang="en-US" sz="2800" dirty="0"/>
              <a:t>: Splitting a time-series dataset randomly does not work because the time section of your data will be messed up. For a time series forecasting problem, we perform cross validation in the following manner.</a:t>
            </a:r>
          </a:p>
        </p:txBody>
      </p:sp>
      <p:pic>
        <p:nvPicPr>
          <p:cNvPr id="2" name="Picture 1">
            <a:extLst>
              <a:ext uri="{FF2B5EF4-FFF2-40B4-BE49-F238E27FC236}">
                <a16:creationId xmlns:a16="http://schemas.microsoft.com/office/drawing/2014/main" id="{7D1F18A8-1751-48A5-AA1F-69A82E392342}"/>
              </a:ext>
            </a:extLst>
          </p:cNvPr>
          <p:cNvPicPr>
            <a:picLocks noChangeAspect="1"/>
          </p:cNvPicPr>
          <p:nvPr/>
        </p:nvPicPr>
        <p:blipFill>
          <a:blip r:embed="rId2"/>
          <a:stretch>
            <a:fillRect/>
          </a:stretch>
        </p:blipFill>
        <p:spPr>
          <a:xfrm>
            <a:off x="1294227" y="1947783"/>
            <a:ext cx="9566031" cy="4738908"/>
          </a:xfrm>
          <a:prstGeom prst="rect">
            <a:avLst/>
          </a:prstGeom>
        </p:spPr>
      </p:pic>
    </p:spTree>
    <p:extLst>
      <p:ext uri="{BB962C8B-B14F-4D97-AF65-F5344CB8AC3E}">
        <p14:creationId xmlns:p14="http://schemas.microsoft.com/office/powerpoint/2010/main" val="16925371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FBFE3A-3ABA-4884-A54D-839DE45936D8}"/>
              </a:ext>
            </a:extLst>
          </p:cNvPr>
          <p:cNvSpPr txBox="1"/>
          <p:nvPr/>
        </p:nvSpPr>
        <p:spPr>
          <a:xfrm>
            <a:off x="518745" y="131901"/>
            <a:ext cx="11154509" cy="2246769"/>
          </a:xfrm>
          <a:prstGeom prst="rect">
            <a:avLst/>
          </a:prstGeom>
          <a:noFill/>
        </p:spPr>
        <p:txBody>
          <a:bodyPr wrap="square">
            <a:spAutoFit/>
          </a:bodyPr>
          <a:lstStyle/>
          <a:p>
            <a:r>
              <a:rPr lang="en-US" sz="2800" dirty="0"/>
              <a:t>We progressively select a new train and test set. We start with a train set which has a minimum number of observations needed for fitting the model. Progressively, we change our train and test sets with each fold. In most cases, 1 step forecasts might not be very important. In such instances, the forecast origin can be shifted to allow for multi-step errors to be used. </a:t>
            </a:r>
          </a:p>
        </p:txBody>
      </p:sp>
      <p:pic>
        <p:nvPicPr>
          <p:cNvPr id="2" name="Picture 1">
            <a:extLst>
              <a:ext uri="{FF2B5EF4-FFF2-40B4-BE49-F238E27FC236}">
                <a16:creationId xmlns:a16="http://schemas.microsoft.com/office/drawing/2014/main" id="{7D1F18A8-1751-48A5-AA1F-69A82E392342}"/>
              </a:ext>
            </a:extLst>
          </p:cNvPr>
          <p:cNvPicPr>
            <a:picLocks noChangeAspect="1"/>
          </p:cNvPicPr>
          <p:nvPr/>
        </p:nvPicPr>
        <p:blipFill>
          <a:blip r:embed="rId2"/>
          <a:stretch>
            <a:fillRect/>
          </a:stretch>
        </p:blipFill>
        <p:spPr>
          <a:xfrm>
            <a:off x="518746" y="2743201"/>
            <a:ext cx="10862018" cy="3760610"/>
          </a:xfrm>
          <a:prstGeom prst="rect">
            <a:avLst/>
          </a:prstGeom>
        </p:spPr>
      </p:pic>
    </p:spTree>
    <p:extLst>
      <p:ext uri="{BB962C8B-B14F-4D97-AF65-F5344CB8AC3E}">
        <p14:creationId xmlns:p14="http://schemas.microsoft.com/office/powerpoint/2010/main" val="32138109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FBFE3A-3ABA-4884-A54D-839DE45936D8}"/>
              </a:ext>
            </a:extLst>
          </p:cNvPr>
          <p:cNvSpPr txBox="1"/>
          <p:nvPr/>
        </p:nvSpPr>
        <p:spPr>
          <a:xfrm>
            <a:off x="518745" y="131901"/>
            <a:ext cx="11154509" cy="2246769"/>
          </a:xfrm>
          <a:prstGeom prst="rect">
            <a:avLst/>
          </a:prstGeom>
          <a:noFill/>
        </p:spPr>
        <p:txBody>
          <a:bodyPr wrap="square">
            <a:spAutoFit/>
          </a:bodyPr>
          <a:lstStyle/>
          <a:p>
            <a:r>
              <a:rPr lang="en-US" sz="2800" dirty="0"/>
              <a:t>We progressively select a new train and test set. We start with a train set which has a minimum number of observations needed for fitting the model. Progressively, we change our train and test sets with each fold. In most cases, 1 step forecasts might not be very important. In such instances, the forecast origin can be shifted to allow for multi-step errors to be used. </a:t>
            </a:r>
          </a:p>
        </p:txBody>
      </p:sp>
      <p:pic>
        <p:nvPicPr>
          <p:cNvPr id="4" name="Picture 3">
            <a:extLst>
              <a:ext uri="{FF2B5EF4-FFF2-40B4-BE49-F238E27FC236}">
                <a16:creationId xmlns:a16="http://schemas.microsoft.com/office/drawing/2014/main" id="{79450602-4097-4EC0-83D7-EBE0E4CD57CA}"/>
              </a:ext>
            </a:extLst>
          </p:cNvPr>
          <p:cNvPicPr>
            <a:picLocks noChangeAspect="1"/>
          </p:cNvPicPr>
          <p:nvPr/>
        </p:nvPicPr>
        <p:blipFill>
          <a:blip r:embed="rId2"/>
          <a:stretch>
            <a:fillRect/>
          </a:stretch>
        </p:blipFill>
        <p:spPr>
          <a:xfrm>
            <a:off x="773722" y="2702918"/>
            <a:ext cx="10761785" cy="3552825"/>
          </a:xfrm>
          <a:prstGeom prst="rect">
            <a:avLst/>
          </a:prstGeom>
        </p:spPr>
      </p:pic>
    </p:spTree>
    <p:extLst>
      <p:ext uri="{BB962C8B-B14F-4D97-AF65-F5344CB8AC3E}">
        <p14:creationId xmlns:p14="http://schemas.microsoft.com/office/powerpoint/2010/main" val="7055740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FBFE3A-3ABA-4884-A54D-839DE45936D8}"/>
              </a:ext>
            </a:extLst>
          </p:cNvPr>
          <p:cNvSpPr txBox="1"/>
          <p:nvPr/>
        </p:nvSpPr>
        <p:spPr>
          <a:xfrm>
            <a:off x="518745" y="131901"/>
            <a:ext cx="11154509" cy="2246769"/>
          </a:xfrm>
          <a:prstGeom prst="rect">
            <a:avLst/>
          </a:prstGeom>
          <a:noFill/>
        </p:spPr>
        <p:txBody>
          <a:bodyPr wrap="square">
            <a:spAutoFit/>
          </a:bodyPr>
          <a:lstStyle/>
          <a:p>
            <a:r>
              <a:rPr lang="en-US" sz="2800" dirty="0"/>
              <a:t>We progressively select a new train and test set. We start with a train set which has a minimum number of observations needed for fitting the model. Progressively, we change our train and test sets with each fold. In most cases, 1 step forecasts might not be very important. In such instances, the forecast origin can be shifted to allow for multi-step errors to be used. </a:t>
            </a:r>
          </a:p>
        </p:txBody>
      </p:sp>
      <p:pic>
        <p:nvPicPr>
          <p:cNvPr id="4" name="Picture 3">
            <a:extLst>
              <a:ext uri="{FF2B5EF4-FFF2-40B4-BE49-F238E27FC236}">
                <a16:creationId xmlns:a16="http://schemas.microsoft.com/office/drawing/2014/main" id="{79450602-4097-4EC0-83D7-EBE0E4CD57CA}"/>
              </a:ext>
            </a:extLst>
          </p:cNvPr>
          <p:cNvPicPr>
            <a:picLocks noChangeAspect="1"/>
          </p:cNvPicPr>
          <p:nvPr/>
        </p:nvPicPr>
        <p:blipFill>
          <a:blip r:embed="rId2"/>
          <a:stretch>
            <a:fillRect/>
          </a:stretch>
        </p:blipFill>
        <p:spPr>
          <a:xfrm>
            <a:off x="773722" y="2702918"/>
            <a:ext cx="10761785" cy="3552825"/>
          </a:xfrm>
          <a:prstGeom prst="rect">
            <a:avLst/>
          </a:prstGeom>
        </p:spPr>
      </p:pic>
    </p:spTree>
    <p:extLst>
      <p:ext uri="{BB962C8B-B14F-4D97-AF65-F5344CB8AC3E}">
        <p14:creationId xmlns:p14="http://schemas.microsoft.com/office/powerpoint/2010/main" val="33949895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63A35ED-0556-4601-A228-0BD8EBCB0C0C}"/>
              </a:ext>
            </a:extLst>
          </p:cNvPr>
          <p:cNvSpPr txBox="1"/>
          <p:nvPr/>
        </p:nvSpPr>
        <p:spPr>
          <a:xfrm>
            <a:off x="1983545" y="1557691"/>
            <a:ext cx="8665699" cy="3277820"/>
          </a:xfrm>
          <a:prstGeom prst="rect">
            <a:avLst/>
          </a:prstGeom>
          <a:noFill/>
        </p:spPr>
        <p:txBody>
          <a:bodyPr wrap="square" rtlCol="0">
            <a:spAutoFit/>
          </a:bodyPr>
          <a:lstStyle/>
          <a:p>
            <a:pPr algn="ctr"/>
            <a:r>
              <a:rPr lang="en-US" sz="6900" dirty="0"/>
              <a:t>FEATURE SELECTION WITH </a:t>
            </a:r>
          </a:p>
          <a:p>
            <a:pPr algn="ctr"/>
            <a:r>
              <a:rPr lang="en-US" sz="6900" dirty="0"/>
              <a:t>RANDOM FOREST</a:t>
            </a:r>
          </a:p>
        </p:txBody>
      </p:sp>
    </p:spTree>
    <p:extLst>
      <p:ext uri="{BB962C8B-B14F-4D97-AF65-F5344CB8AC3E}">
        <p14:creationId xmlns:p14="http://schemas.microsoft.com/office/powerpoint/2010/main" val="21513859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37333B9-32B1-477A-900A-BEB5BC306378}"/>
              </a:ext>
            </a:extLst>
          </p:cNvPr>
          <p:cNvPicPr>
            <a:picLocks noChangeAspect="1"/>
          </p:cNvPicPr>
          <p:nvPr/>
        </p:nvPicPr>
        <p:blipFill>
          <a:blip r:embed="rId2"/>
          <a:stretch>
            <a:fillRect/>
          </a:stretch>
        </p:blipFill>
        <p:spPr>
          <a:xfrm>
            <a:off x="1012874" y="418367"/>
            <a:ext cx="10086535" cy="2071614"/>
          </a:xfrm>
          <a:prstGeom prst="rect">
            <a:avLst/>
          </a:prstGeom>
        </p:spPr>
      </p:pic>
      <p:sp>
        <p:nvSpPr>
          <p:cNvPr id="4" name="TextBox 3">
            <a:extLst>
              <a:ext uri="{FF2B5EF4-FFF2-40B4-BE49-F238E27FC236}">
                <a16:creationId xmlns:a16="http://schemas.microsoft.com/office/drawing/2014/main" id="{538CFC3F-6405-4076-87AE-A16BEA7C2007}"/>
              </a:ext>
            </a:extLst>
          </p:cNvPr>
          <p:cNvSpPr txBox="1"/>
          <p:nvPr/>
        </p:nvSpPr>
        <p:spPr>
          <a:xfrm>
            <a:off x="1769012" y="3030977"/>
            <a:ext cx="8753622" cy="3554819"/>
          </a:xfrm>
          <a:prstGeom prst="rect">
            <a:avLst/>
          </a:prstGeom>
          <a:noFill/>
        </p:spPr>
        <p:txBody>
          <a:bodyPr wrap="square">
            <a:spAutoFit/>
          </a:bodyPr>
          <a:lstStyle/>
          <a:p>
            <a:r>
              <a:rPr lang="en-US" sz="2500" dirty="0"/>
              <a:t>A common practice in data science competitions is to iterate over various models to find a better performing model. </a:t>
            </a:r>
          </a:p>
          <a:p>
            <a:endParaRPr lang="en-US" sz="2500" dirty="0"/>
          </a:p>
          <a:p>
            <a:r>
              <a:rPr lang="en-US" sz="2500" dirty="0"/>
              <a:t>However, it becomes difficult to distinguish whether this improvement in score is coming because we are capturing the relationship better, or we are just over-fitting the data. </a:t>
            </a:r>
          </a:p>
          <a:p>
            <a:endParaRPr lang="en-US" sz="2500" dirty="0"/>
          </a:p>
          <a:p>
            <a:r>
              <a:rPr lang="en-US" sz="2500" dirty="0"/>
              <a:t>To find the right answer for this question, we use validation techniques - Achieve more generalized relationships.</a:t>
            </a:r>
          </a:p>
        </p:txBody>
      </p:sp>
    </p:spTree>
    <p:extLst>
      <p:ext uri="{BB962C8B-B14F-4D97-AF65-F5344CB8AC3E}">
        <p14:creationId xmlns:p14="http://schemas.microsoft.com/office/powerpoint/2010/main" val="4041438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07E13DC-2104-4A9E-AFC7-C0869EC78DD7}"/>
              </a:ext>
            </a:extLst>
          </p:cNvPr>
          <p:cNvSpPr txBox="1"/>
          <p:nvPr/>
        </p:nvSpPr>
        <p:spPr>
          <a:xfrm>
            <a:off x="1043939" y="152574"/>
            <a:ext cx="10951112" cy="3108543"/>
          </a:xfrm>
          <a:prstGeom prst="rect">
            <a:avLst/>
          </a:prstGeom>
          <a:noFill/>
        </p:spPr>
        <p:txBody>
          <a:bodyPr wrap="square">
            <a:spAutoFit/>
          </a:bodyPr>
          <a:lstStyle/>
          <a:p>
            <a:r>
              <a:rPr lang="en-US" sz="2800" dirty="0"/>
              <a:t>Random forests are one the most popular machine learning algorithms. They are successful because they provide a good predictive performance, low overfitting, and easy interpretability. </a:t>
            </a:r>
          </a:p>
          <a:p>
            <a:endParaRPr lang="en-US" sz="2800" dirty="0"/>
          </a:p>
          <a:p>
            <a:r>
              <a:rPr lang="en-US" sz="2800" dirty="0"/>
              <a:t>It is straightforward to derive the importance of each variable on the tree decision- easy to compute how much each variable is contributing to the decision.</a:t>
            </a:r>
          </a:p>
        </p:txBody>
      </p:sp>
      <p:sp>
        <p:nvSpPr>
          <p:cNvPr id="7" name="TextBox 6">
            <a:extLst>
              <a:ext uri="{FF2B5EF4-FFF2-40B4-BE49-F238E27FC236}">
                <a16:creationId xmlns:a16="http://schemas.microsoft.com/office/drawing/2014/main" id="{2EF1D527-4D23-4587-B161-3CC7E1B2A5F5}"/>
              </a:ext>
            </a:extLst>
          </p:cNvPr>
          <p:cNvSpPr txBox="1"/>
          <p:nvPr/>
        </p:nvSpPr>
        <p:spPr>
          <a:xfrm>
            <a:off x="945464" y="3596884"/>
            <a:ext cx="11148061" cy="1815882"/>
          </a:xfrm>
          <a:prstGeom prst="rect">
            <a:avLst/>
          </a:prstGeom>
          <a:noFill/>
        </p:spPr>
        <p:txBody>
          <a:bodyPr wrap="square">
            <a:spAutoFit/>
          </a:bodyPr>
          <a:lstStyle/>
          <a:p>
            <a:pPr algn="l"/>
            <a:r>
              <a:rPr lang="en-US" sz="2800" b="0" i="0" dirty="0">
                <a:effectLst/>
                <a:latin typeface="charter"/>
              </a:rPr>
              <a:t>Feature selection using RF: Embedded methods</a:t>
            </a:r>
            <a:r>
              <a:rPr lang="en-US" sz="2800" dirty="0">
                <a:latin typeface="charter"/>
              </a:rPr>
              <a:t> </a:t>
            </a:r>
            <a:r>
              <a:rPr lang="en-US" sz="2800" dirty="0">
                <a:latin typeface="charter"/>
                <a:sym typeface="Wingdings" panose="05000000000000000000" pitchFamily="2" charset="2"/>
              </a:rPr>
              <a:t></a:t>
            </a:r>
            <a:endParaRPr lang="en-US" sz="2800" b="0" i="0" dirty="0">
              <a:effectLst/>
              <a:latin typeface="charter"/>
            </a:endParaRPr>
          </a:p>
          <a:p>
            <a:pPr algn="l">
              <a:buFont typeface="Arial" panose="020B0604020202020204" pitchFamily="34" charset="0"/>
              <a:buChar char="•"/>
            </a:pPr>
            <a:r>
              <a:rPr lang="en-US" sz="2800" b="0" i="0" dirty="0">
                <a:effectLst/>
                <a:latin typeface="charter"/>
              </a:rPr>
              <a:t>They are highly accurate.</a:t>
            </a:r>
          </a:p>
          <a:p>
            <a:pPr algn="l">
              <a:buFont typeface="Arial" panose="020B0604020202020204" pitchFamily="34" charset="0"/>
              <a:buChar char="•"/>
            </a:pPr>
            <a:r>
              <a:rPr lang="en-US" sz="2800" b="0" i="0" dirty="0">
                <a:effectLst/>
                <a:latin typeface="charter"/>
              </a:rPr>
              <a:t>They generalize better.</a:t>
            </a:r>
          </a:p>
          <a:p>
            <a:pPr algn="l">
              <a:buFont typeface="Arial" panose="020B0604020202020204" pitchFamily="34" charset="0"/>
              <a:buChar char="•"/>
            </a:pPr>
            <a:r>
              <a:rPr lang="en-US" sz="2800" b="0" i="0" dirty="0">
                <a:effectLst/>
                <a:latin typeface="charter"/>
              </a:rPr>
              <a:t>They are interpretable</a:t>
            </a:r>
          </a:p>
        </p:txBody>
      </p:sp>
    </p:spTree>
    <p:extLst>
      <p:ext uri="{BB962C8B-B14F-4D97-AF65-F5344CB8AC3E}">
        <p14:creationId xmlns:p14="http://schemas.microsoft.com/office/powerpoint/2010/main" val="9397294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07E13DC-2104-4A9E-AFC7-C0869EC78DD7}"/>
              </a:ext>
            </a:extLst>
          </p:cNvPr>
          <p:cNvSpPr txBox="1"/>
          <p:nvPr/>
        </p:nvSpPr>
        <p:spPr>
          <a:xfrm>
            <a:off x="903262" y="152574"/>
            <a:ext cx="10951112" cy="6124754"/>
          </a:xfrm>
          <a:prstGeom prst="rect">
            <a:avLst/>
          </a:prstGeom>
          <a:noFill/>
        </p:spPr>
        <p:txBody>
          <a:bodyPr wrap="square">
            <a:spAutoFit/>
          </a:bodyPr>
          <a:lstStyle/>
          <a:p>
            <a:r>
              <a:rPr lang="en-US" sz="2800" dirty="0"/>
              <a:t>RFs consist of 4 –12 hundred decision trees, each of them built over a random extraction of the observations from the dataset and a random extraction of the features. </a:t>
            </a:r>
          </a:p>
          <a:p>
            <a:endParaRPr lang="en-US" sz="2800" dirty="0"/>
          </a:p>
          <a:p>
            <a:r>
              <a:rPr lang="en-US" sz="2800" dirty="0"/>
              <a:t>Not every tree sees all the features or all the observations, and this guarantees that the trees are de-correlated and therefore less prone to over-fitting. </a:t>
            </a:r>
          </a:p>
          <a:p>
            <a:endParaRPr lang="en-US" sz="2800" dirty="0"/>
          </a:p>
          <a:p>
            <a:r>
              <a:rPr lang="en-US" sz="2800" dirty="0"/>
              <a:t>Each tree is also a sequence of yes-no questions based on a single or combination of features. At each node (this is at each question), the tree divides the dataset into 2 buckets, each of them hosting observations that are more similar among themselves and different from the ones in the other bucket. Therefore, the importance of each feature is derived from how “pure” each of the buckets is.</a:t>
            </a:r>
          </a:p>
        </p:txBody>
      </p:sp>
    </p:spTree>
    <p:extLst>
      <p:ext uri="{BB962C8B-B14F-4D97-AF65-F5344CB8AC3E}">
        <p14:creationId xmlns:p14="http://schemas.microsoft.com/office/powerpoint/2010/main" val="19325074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07E13DC-2104-4A9E-AFC7-C0869EC78DD7}"/>
              </a:ext>
            </a:extLst>
          </p:cNvPr>
          <p:cNvSpPr txBox="1"/>
          <p:nvPr/>
        </p:nvSpPr>
        <p:spPr>
          <a:xfrm>
            <a:off x="861059" y="152574"/>
            <a:ext cx="10951112" cy="6555641"/>
          </a:xfrm>
          <a:prstGeom prst="rect">
            <a:avLst/>
          </a:prstGeom>
          <a:noFill/>
        </p:spPr>
        <p:txBody>
          <a:bodyPr wrap="square">
            <a:spAutoFit/>
          </a:bodyPr>
          <a:lstStyle/>
          <a:p>
            <a:r>
              <a:rPr lang="en-US" sz="2800" dirty="0"/>
              <a:t>For classification, the measure of impurity is either the Gini impurity or the information gain/entropy.</a:t>
            </a:r>
          </a:p>
          <a:p>
            <a:endParaRPr lang="en-US" sz="2800" dirty="0"/>
          </a:p>
          <a:p>
            <a:r>
              <a:rPr lang="en-US" sz="2800" dirty="0"/>
              <a:t>For regression, the measure of impurity is variance.</a:t>
            </a:r>
          </a:p>
          <a:p>
            <a:endParaRPr lang="en-US" sz="2800" dirty="0"/>
          </a:p>
          <a:p>
            <a:r>
              <a:rPr lang="en-US" sz="2800" dirty="0"/>
              <a:t>Therefore, when training a tree, it is possible to compute how much each feature decreases the impurity. The more a feature decreases the impurity, the more important the feature is. In random forests, the impurity decrease from each feature can be averaged across trees to determine the final importance of the variable.</a:t>
            </a:r>
          </a:p>
          <a:p>
            <a:endParaRPr lang="en-US" sz="2800" dirty="0"/>
          </a:p>
          <a:p>
            <a:r>
              <a:rPr lang="en-US" sz="2800" dirty="0"/>
              <a:t>To give a better intuition, features that are selected at the top of the trees are in general more important than features that are selected at the end nodes of the trees, as generally the top splits lead to bigger information gains.</a:t>
            </a:r>
          </a:p>
        </p:txBody>
      </p:sp>
    </p:spTree>
    <p:extLst>
      <p:ext uri="{BB962C8B-B14F-4D97-AF65-F5344CB8AC3E}">
        <p14:creationId xmlns:p14="http://schemas.microsoft.com/office/powerpoint/2010/main" val="17667435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07E13DC-2104-4A9E-AFC7-C0869EC78DD7}"/>
              </a:ext>
            </a:extLst>
          </p:cNvPr>
          <p:cNvSpPr txBox="1"/>
          <p:nvPr/>
        </p:nvSpPr>
        <p:spPr>
          <a:xfrm>
            <a:off x="861059" y="152574"/>
            <a:ext cx="10951112" cy="5262979"/>
          </a:xfrm>
          <a:prstGeom prst="rect">
            <a:avLst/>
          </a:prstGeom>
          <a:noFill/>
        </p:spPr>
        <p:txBody>
          <a:bodyPr wrap="square">
            <a:spAutoFit/>
          </a:bodyPr>
          <a:lstStyle/>
          <a:p>
            <a:pPr algn="l"/>
            <a:r>
              <a:rPr lang="en-US" sz="2800" b="1" i="0" dirty="0">
                <a:solidFill>
                  <a:srgbClr val="292929"/>
                </a:solidFill>
                <a:effectLst/>
                <a:latin typeface="charter"/>
              </a:rPr>
              <a:t>Limitations:</a:t>
            </a:r>
            <a:endParaRPr lang="en-US" sz="2800" b="0" i="0" dirty="0">
              <a:solidFill>
                <a:srgbClr val="292929"/>
              </a:solidFill>
              <a:effectLst/>
              <a:latin typeface="charter"/>
            </a:endParaRPr>
          </a:p>
          <a:p>
            <a:pPr algn="l">
              <a:buFont typeface="Arial" panose="020B0604020202020204" pitchFamily="34" charset="0"/>
              <a:buChar char="•"/>
            </a:pPr>
            <a:r>
              <a:rPr lang="en-US" sz="2800" b="0" i="0" dirty="0">
                <a:solidFill>
                  <a:srgbClr val="292929"/>
                </a:solidFill>
                <a:effectLst/>
                <a:latin typeface="charter"/>
              </a:rPr>
              <a:t>Correlated features will be given equal or similar importance, but overall reduced importance compared to the same tree built without correlated counterparts (all correlated features will have the same type of importance)</a:t>
            </a:r>
          </a:p>
          <a:p>
            <a:pPr algn="l">
              <a:buFont typeface="Arial" panose="020B0604020202020204" pitchFamily="34" charset="0"/>
              <a:buChar char="•"/>
            </a:pPr>
            <a:endParaRPr lang="en-US" sz="2800" b="0" i="0" dirty="0">
              <a:solidFill>
                <a:srgbClr val="292929"/>
              </a:solidFill>
              <a:effectLst/>
              <a:latin typeface="charter"/>
            </a:endParaRPr>
          </a:p>
          <a:p>
            <a:pPr algn="l">
              <a:buFont typeface="Arial" panose="020B0604020202020204" pitchFamily="34" charset="0"/>
              <a:buChar char="•"/>
            </a:pPr>
            <a:r>
              <a:rPr lang="en-US" sz="2800" b="0" i="0" dirty="0">
                <a:solidFill>
                  <a:srgbClr val="292929"/>
                </a:solidFill>
                <a:effectLst/>
                <a:latin typeface="charter"/>
              </a:rPr>
              <a:t>Random Forests and decision trees, in general, give preference to features with high cardinality (biasness)</a:t>
            </a:r>
          </a:p>
          <a:p>
            <a:pPr algn="l">
              <a:buFont typeface="Arial" panose="020B0604020202020204" pitchFamily="34" charset="0"/>
              <a:buChar char="•"/>
            </a:pPr>
            <a:endParaRPr lang="en-US" sz="2800" b="0" i="0" dirty="0">
              <a:solidFill>
                <a:srgbClr val="292929"/>
              </a:solidFill>
              <a:effectLst/>
              <a:latin typeface="charter"/>
            </a:endParaRPr>
          </a:p>
          <a:p>
            <a:pPr algn="l">
              <a:buFont typeface="Arial" panose="020B0604020202020204" pitchFamily="34" charset="0"/>
              <a:buChar char="•"/>
            </a:pPr>
            <a:r>
              <a:rPr lang="en-US" sz="2800" b="0" i="0" dirty="0">
                <a:solidFill>
                  <a:srgbClr val="292929"/>
                </a:solidFill>
                <a:effectLst/>
                <a:latin typeface="charter"/>
              </a:rPr>
              <a:t>In correlated situations, it is better to select features recursively, rather than all together as we have done here.</a:t>
            </a:r>
          </a:p>
          <a:p>
            <a:endParaRPr lang="en-US" sz="2800" dirty="0"/>
          </a:p>
        </p:txBody>
      </p:sp>
    </p:spTree>
    <p:extLst>
      <p:ext uri="{BB962C8B-B14F-4D97-AF65-F5344CB8AC3E}">
        <p14:creationId xmlns:p14="http://schemas.microsoft.com/office/powerpoint/2010/main" val="10357957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9ABEA75-87F5-4033-BE71-FDC3E2A2F263}"/>
              </a:ext>
            </a:extLst>
          </p:cNvPr>
          <p:cNvPicPr>
            <a:picLocks noChangeAspect="1"/>
          </p:cNvPicPr>
          <p:nvPr/>
        </p:nvPicPr>
        <p:blipFill>
          <a:blip r:embed="rId2"/>
          <a:stretch>
            <a:fillRect/>
          </a:stretch>
        </p:blipFill>
        <p:spPr>
          <a:xfrm>
            <a:off x="795130" y="0"/>
            <a:ext cx="10601739" cy="6858000"/>
          </a:xfrm>
          <a:prstGeom prst="rect">
            <a:avLst/>
          </a:prstGeom>
        </p:spPr>
      </p:pic>
    </p:spTree>
    <p:extLst>
      <p:ext uri="{BB962C8B-B14F-4D97-AF65-F5344CB8AC3E}">
        <p14:creationId xmlns:p14="http://schemas.microsoft.com/office/powerpoint/2010/main" val="759301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FBFE3A-3ABA-4884-A54D-839DE45936D8}"/>
              </a:ext>
            </a:extLst>
          </p:cNvPr>
          <p:cNvSpPr txBox="1"/>
          <p:nvPr/>
        </p:nvSpPr>
        <p:spPr>
          <a:xfrm>
            <a:off x="1065626" y="797510"/>
            <a:ext cx="9766497" cy="5693866"/>
          </a:xfrm>
          <a:prstGeom prst="rect">
            <a:avLst/>
          </a:prstGeom>
          <a:noFill/>
        </p:spPr>
        <p:txBody>
          <a:bodyPr wrap="square">
            <a:spAutoFit/>
          </a:bodyPr>
          <a:lstStyle/>
          <a:p>
            <a:r>
              <a:rPr lang="en-US" sz="2800" dirty="0"/>
              <a:t>Cross Validation is a technique which involves reserving a particular sample of a dataset on which you do not train the model. </a:t>
            </a:r>
          </a:p>
          <a:p>
            <a:endParaRPr lang="en-US" sz="2800" dirty="0"/>
          </a:p>
          <a:p>
            <a:r>
              <a:rPr lang="en-US" sz="2800" dirty="0"/>
              <a:t>Later, you test your model on this sample before finalizing it.</a:t>
            </a:r>
          </a:p>
          <a:p>
            <a:endParaRPr lang="en-US" sz="2800" dirty="0"/>
          </a:p>
          <a:p>
            <a:r>
              <a:rPr lang="en-US" sz="2800" dirty="0"/>
              <a:t>Steps:</a:t>
            </a:r>
          </a:p>
          <a:p>
            <a:pPr marL="342900" indent="-342900">
              <a:buFont typeface="Arial" panose="020B0604020202020204" pitchFamily="34" charset="0"/>
              <a:buChar char="•"/>
            </a:pPr>
            <a:r>
              <a:rPr lang="en-US" sz="2800" dirty="0"/>
              <a:t>Reserve a sample data set</a:t>
            </a:r>
          </a:p>
          <a:p>
            <a:pPr marL="342900" indent="-342900">
              <a:buFont typeface="Arial" panose="020B0604020202020204" pitchFamily="34" charset="0"/>
              <a:buChar char="•"/>
            </a:pPr>
            <a:r>
              <a:rPr lang="en-US" sz="2800" dirty="0"/>
              <a:t>Train the model using the remaining part of the dataset</a:t>
            </a:r>
          </a:p>
          <a:p>
            <a:pPr marL="342900" indent="-342900">
              <a:buFont typeface="Arial" panose="020B0604020202020204" pitchFamily="34" charset="0"/>
              <a:buChar char="•"/>
            </a:pPr>
            <a:r>
              <a:rPr lang="en-US" sz="2800" dirty="0"/>
              <a:t>Use the reserve sample of the test (validation) set. This will help you in gauging the effectiveness of your model’s performance. </a:t>
            </a:r>
          </a:p>
          <a:p>
            <a:pPr marL="342900" indent="-342900">
              <a:buFont typeface="Arial" panose="020B0604020202020204" pitchFamily="34" charset="0"/>
              <a:buChar char="•"/>
            </a:pPr>
            <a:r>
              <a:rPr lang="en-US" sz="2800" dirty="0"/>
              <a:t>If your model delivers a positive result on validation data, go ahead with the current model. </a:t>
            </a:r>
          </a:p>
        </p:txBody>
      </p:sp>
    </p:spTree>
    <p:extLst>
      <p:ext uri="{BB962C8B-B14F-4D97-AF65-F5344CB8AC3E}">
        <p14:creationId xmlns:p14="http://schemas.microsoft.com/office/powerpoint/2010/main" val="1072789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FBFE3A-3ABA-4884-A54D-839DE45936D8}"/>
              </a:ext>
            </a:extLst>
          </p:cNvPr>
          <p:cNvSpPr txBox="1"/>
          <p:nvPr/>
        </p:nvSpPr>
        <p:spPr>
          <a:xfrm>
            <a:off x="1093761" y="1443841"/>
            <a:ext cx="9766497" cy="3970318"/>
          </a:xfrm>
          <a:prstGeom prst="rect">
            <a:avLst/>
          </a:prstGeom>
          <a:noFill/>
        </p:spPr>
        <p:txBody>
          <a:bodyPr wrap="square">
            <a:spAutoFit/>
          </a:bodyPr>
          <a:lstStyle/>
          <a:p>
            <a:r>
              <a:rPr lang="en-US" sz="2800" u="sng" dirty="0"/>
              <a:t>Validation Set Approach</a:t>
            </a:r>
            <a:r>
              <a:rPr lang="en-US" sz="2800" dirty="0"/>
              <a:t>:</a:t>
            </a:r>
          </a:p>
          <a:p>
            <a:endParaRPr lang="en-US" sz="2800" dirty="0"/>
          </a:p>
          <a:p>
            <a:r>
              <a:rPr lang="en-US" sz="2800" dirty="0"/>
              <a:t>We reserve 50% of the dataset for validation and the remaining 50% for model training. </a:t>
            </a:r>
          </a:p>
          <a:p>
            <a:endParaRPr lang="en-US" sz="2800" dirty="0"/>
          </a:p>
          <a:p>
            <a:r>
              <a:rPr lang="en-US" sz="2800" dirty="0"/>
              <a:t>A major disadvantage of this approach is that since we are training a model on only 50% of the dataset, there is a huge possibility that we might miss out on some interesting information about the data which will lead to a higher bias.</a:t>
            </a:r>
          </a:p>
        </p:txBody>
      </p:sp>
    </p:spTree>
    <p:extLst>
      <p:ext uri="{BB962C8B-B14F-4D97-AF65-F5344CB8AC3E}">
        <p14:creationId xmlns:p14="http://schemas.microsoft.com/office/powerpoint/2010/main" val="16256014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FBFE3A-3ABA-4884-A54D-839DE45936D8}"/>
              </a:ext>
            </a:extLst>
          </p:cNvPr>
          <p:cNvSpPr txBox="1"/>
          <p:nvPr/>
        </p:nvSpPr>
        <p:spPr>
          <a:xfrm>
            <a:off x="1093761" y="1443841"/>
            <a:ext cx="9766497" cy="3970318"/>
          </a:xfrm>
          <a:prstGeom prst="rect">
            <a:avLst/>
          </a:prstGeom>
          <a:noFill/>
        </p:spPr>
        <p:txBody>
          <a:bodyPr wrap="square">
            <a:spAutoFit/>
          </a:bodyPr>
          <a:lstStyle/>
          <a:p>
            <a:r>
              <a:rPr lang="en-US" sz="2800" dirty="0"/>
              <a:t>Validation Set Approach:</a:t>
            </a:r>
          </a:p>
          <a:p>
            <a:endParaRPr lang="en-US" sz="2800" dirty="0"/>
          </a:p>
          <a:p>
            <a:r>
              <a:rPr lang="en-US" sz="2800" dirty="0"/>
              <a:t>We reserve 50% of the dataset for validation and the remaining 50% for model training. </a:t>
            </a:r>
          </a:p>
          <a:p>
            <a:endParaRPr lang="en-US" sz="2800" dirty="0"/>
          </a:p>
          <a:p>
            <a:r>
              <a:rPr lang="en-US" sz="2800" dirty="0"/>
              <a:t>However, a major disadvantage of this approach is that since we are training a model on only 50% of the dataset, there is a huge possibility that we might miss out on some interesting information about the data which will lead to a higher bias.</a:t>
            </a:r>
          </a:p>
        </p:txBody>
      </p:sp>
      <p:sp>
        <p:nvSpPr>
          <p:cNvPr id="2" name="Rectangle 1">
            <a:extLst>
              <a:ext uri="{FF2B5EF4-FFF2-40B4-BE49-F238E27FC236}">
                <a16:creationId xmlns:a16="http://schemas.microsoft.com/office/drawing/2014/main" id="{8BA25C57-1BC7-4A00-9FF5-2DE8A3DCDF11}"/>
              </a:ext>
            </a:extLst>
          </p:cNvPr>
          <p:cNvSpPr>
            <a:spLocks noChangeArrowheads="1"/>
          </p:cNvSpPr>
          <p:nvPr/>
        </p:nvSpPr>
        <p:spPr bwMode="auto">
          <a:xfrm>
            <a:off x="1995267" y="5519006"/>
            <a:ext cx="8201465" cy="757748"/>
          </a:xfrm>
          <a:prstGeom prst="rect">
            <a:avLst/>
          </a:prstGeom>
          <a:solidFill>
            <a:srgbClr val="F5F5F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38050" rIns="0" bIns="23805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rgbClr val="333333"/>
                </a:solidFill>
                <a:effectLst/>
                <a:latin typeface="Monaco"/>
              </a:rPr>
              <a:t>train, validation = </a:t>
            </a:r>
            <a:r>
              <a:rPr kumimoji="0" lang="en-US" altLang="en-US" b="0" i="0" u="none" strike="noStrike" cap="none" normalizeH="0" baseline="0" dirty="0" err="1">
                <a:ln>
                  <a:noFill/>
                </a:ln>
                <a:solidFill>
                  <a:srgbClr val="333333"/>
                </a:solidFill>
                <a:effectLst/>
                <a:latin typeface="Monaco"/>
              </a:rPr>
              <a:t>train_test_split</a:t>
            </a:r>
            <a:r>
              <a:rPr kumimoji="0" lang="en-US" altLang="en-US" b="0" i="0" u="none" strike="noStrike" cap="none" normalizeH="0" baseline="0" dirty="0">
                <a:ln>
                  <a:noFill/>
                </a:ln>
                <a:solidFill>
                  <a:srgbClr val="333333"/>
                </a:solidFill>
                <a:effectLst/>
                <a:latin typeface="Monaco"/>
              </a:rPr>
              <a:t>(data, </a:t>
            </a:r>
            <a:r>
              <a:rPr kumimoji="0" lang="en-US" altLang="en-US" b="0" i="0" u="none" strike="noStrike" cap="none" normalizeH="0" baseline="0" dirty="0" err="1">
                <a:ln>
                  <a:noFill/>
                </a:ln>
                <a:solidFill>
                  <a:srgbClr val="333333"/>
                </a:solidFill>
                <a:effectLst/>
                <a:latin typeface="Monaco"/>
              </a:rPr>
              <a:t>test_size</a:t>
            </a:r>
            <a:r>
              <a:rPr kumimoji="0" lang="en-US" altLang="en-US" b="0" i="0" u="none" strike="noStrike" cap="none" normalizeH="0" baseline="0" dirty="0">
                <a:ln>
                  <a:noFill/>
                </a:ln>
                <a:solidFill>
                  <a:srgbClr val="333333"/>
                </a:solidFill>
                <a:effectLst/>
                <a:latin typeface="Monaco"/>
              </a:rPr>
              <a:t>=0.50, </a:t>
            </a:r>
            <a:r>
              <a:rPr kumimoji="0" lang="en-US" altLang="en-US" b="0" i="0" u="none" strike="noStrike" cap="none" normalizeH="0" baseline="0" dirty="0" err="1">
                <a:ln>
                  <a:noFill/>
                </a:ln>
                <a:solidFill>
                  <a:srgbClr val="333333"/>
                </a:solidFill>
                <a:effectLst/>
                <a:latin typeface="Monaco"/>
              </a:rPr>
              <a:t>random_state</a:t>
            </a:r>
            <a:r>
              <a:rPr kumimoji="0" lang="en-US" altLang="en-US" b="0" i="0" u="none" strike="noStrike" cap="none" normalizeH="0" baseline="0" dirty="0">
                <a:ln>
                  <a:noFill/>
                </a:ln>
                <a:solidFill>
                  <a:srgbClr val="333333"/>
                </a:solidFill>
                <a:effectLst/>
                <a:latin typeface="Monaco"/>
              </a:rPr>
              <a:t> = 5)</a:t>
            </a:r>
            <a:r>
              <a:rPr kumimoji="0" lang="en-US" altLang="en-US" b="0" i="0" u="none" strike="noStrike" cap="none" normalizeH="0" baseline="0" dirty="0">
                <a:ln>
                  <a:noFill/>
                </a:ln>
                <a:solidFill>
                  <a:schemeClr val="tx1"/>
                </a:solidFill>
                <a:effectLst/>
              </a:rPr>
              <a:t> </a:t>
            </a:r>
            <a:endParaRPr kumimoji="0" lang="en-US" altLang="en-US"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6547829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FBFE3A-3ABA-4884-A54D-839DE45936D8}"/>
              </a:ext>
            </a:extLst>
          </p:cNvPr>
          <p:cNvSpPr txBox="1"/>
          <p:nvPr/>
        </p:nvSpPr>
        <p:spPr>
          <a:xfrm>
            <a:off x="1037491" y="582067"/>
            <a:ext cx="9766497" cy="5693866"/>
          </a:xfrm>
          <a:prstGeom prst="rect">
            <a:avLst/>
          </a:prstGeom>
          <a:noFill/>
        </p:spPr>
        <p:txBody>
          <a:bodyPr wrap="square">
            <a:spAutoFit/>
          </a:bodyPr>
          <a:lstStyle/>
          <a:p>
            <a:r>
              <a:rPr lang="en-US" sz="2800" u="sng" dirty="0"/>
              <a:t>Leave one out cross validation (LOOCV): </a:t>
            </a:r>
            <a:r>
              <a:rPr lang="en-US" sz="2800" dirty="0"/>
              <a:t>We reserve only one data point from the available dataset, and train the model on the rest of the data. This process iterates for each data point.</a:t>
            </a:r>
          </a:p>
          <a:p>
            <a:endParaRPr lang="en-US" sz="2800" dirty="0"/>
          </a:p>
          <a:p>
            <a:pPr marL="457200" indent="-457200">
              <a:buFont typeface="Arial" panose="020B0604020202020204" pitchFamily="34" charset="0"/>
              <a:buChar char="•"/>
            </a:pPr>
            <a:r>
              <a:rPr lang="en-US" sz="2800" dirty="0"/>
              <a:t>We make use of all data points, hence the bias will be low</a:t>
            </a:r>
          </a:p>
          <a:p>
            <a:pPr marL="457200" indent="-457200">
              <a:buFont typeface="Arial" panose="020B0604020202020204" pitchFamily="34" charset="0"/>
              <a:buChar char="•"/>
            </a:pPr>
            <a:r>
              <a:rPr lang="en-US" sz="2800" dirty="0"/>
              <a:t>We repeat the cross-validation process n times (where n is number of data points) which results in a higher execution time</a:t>
            </a:r>
          </a:p>
          <a:p>
            <a:pPr marL="457200" indent="-457200">
              <a:buFont typeface="Arial" panose="020B0604020202020204" pitchFamily="34" charset="0"/>
              <a:buChar char="•"/>
            </a:pPr>
            <a:r>
              <a:rPr lang="en-US" sz="2800" dirty="0"/>
              <a:t>This approach leads to higher variation in testing model effectiveness because we test against one data point. </a:t>
            </a:r>
          </a:p>
          <a:p>
            <a:pPr marL="457200" indent="-457200">
              <a:buFont typeface="Arial" panose="020B0604020202020204" pitchFamily="34" charset="0"/>
              <a:buChar char="•"/>
            </a:pPr>
            <a:r>
              <a:rPr lang="en-US" sz="2800" dirty="0"/>
              <a:t>So, our estimation gets highly influenced by the data point. If the data point turns out to be an outlier, it can lead to a higher variation</a:t>
            </a:r>
          </a:p>
        </p:txBody>
      </p:sp>
      <p:sp>
        <p:nvSpPr>
          <p:cNvPr id="5" name="TextBox 4">
            <a:extLst>
              <a:ext uri="{FF2B5EF4-FFF2-40B4-BE49-F238E27FC236}">
                <a16:creationId xmlns:a16="http://schemas.microsoft.com/office/drawing/2014/main" id="{0B36D879-148A-4D19-B698-2D6FB0B37916}"/>
              </a:ext>
            </a:extLst>
          </p:cNvPr>
          <p:cNvSpPr txBox="1"/>
          <p:nvPr/>
        </p:nvSpPr>
        <p:spPr>
          <a:xfrm>
            <a:off x="3046828" y="6275933"/>
            <a:ext cx="6098344" cy="369332"/>
          </a:xfrm>
          <a:prstGeom prst="rect">
            <a:avLst/>
          </a:prstGeom>
          <a:noFill/>
        </p:spPr>
        <p:txBody>
          <a:bodyPr wrap="square">
            <a:spAutoFit/>
          </a:bodyPr>
          <a:lstStyle/>
          <a:p>
            <a:r>
              <a:rPr lang="en-US" b="0" dirty="0">
                <a:solidFill>
                  <a:srgbClr val="000000"/>
                </a:solidFill>
                <a:effectLst/>
                <a:latin typeface="Consolas" panose="020B0609020204030204" pitchFamily="49" charset="0"/>
              </a:rPr>
              <a:t>from </a:t>
            </a:r>
            <a:r>
              <a:rPr lang="en-US" b="0" dirty="0" err="1">
                <a:solidFill>
                  <a:srgbClr val="000000"/>
                </a:solidFill>
                <a:effectLst/>
                <a:latin typeface="Consolas" panose="020B0609020204030204" pitchFamily="49" charset="0"/>
              </a:rPr>
              <a:t>sklearn.model_selection</a:t>
            </a:r>
            <a:r>
              <a:rPr lang="en-US" b="0" dirty="0">
                <a:solidFill>
                  <a:srgbClr val="000000"/>
                </a:solidFill>
                <a:effectLst/>
                <a:latin typeface="Consolas" panose="020B0609020204030204" pitchFamily="49" charset="0"/>
              </a:rPr>
              <a:t> import </a:t>
            </a:r>
            <a:r>
              <a:rPr lang="en-US" b="0" dirty="0" err="1">
                <a:solidFill>
                  <a:srgbClr val="000000"/>
                </a:solidFill>
                <a:effectLst/>
                <a:latin typeface="Consolas" panose="020B0609020204030204" pitchFamily="49" charset="0"/>
              </a:rPr>
              <a:t>LeaveOneOut</a:t>
            </a:r>
            <a:endParaRPr lang="en-US" b="0" dirty="0">
              <a:solidFill>
                <a:srgbClr val="000000"/>
              </a:solidFill>
              <a:effectLst/>
              <a:latin typeface="Consolas" panose="020B0609020204030204" pitchFamily="49" charset="0"/>
            </a:endParaRPr>
          </a:p>
        </p:txBody>
      </p:sp>
    </p:spTree>
    <p:extLst>
      <p:ext uri="{BB962C8B-B14F-4D97-AF65-F5344CB8AC3E}">
        <p14:creationId xmlns:p14="http://schemas.microsoft.com/office/powerpoint/2010/main" val="5762073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FBFE3A-3ABA-4884-A54D-839DE45936D8}"/>
              </a:ext>
            </a:extLst>
          </p:cNvPr>
          <p:cNvSpPr txBox="1"/>
          <p:nvPr/>
        </p:nvSpPr>
        <p:spPr>
          <a:xfrm>
            <a:off x="1037491" y="582067"/>
            <a:ext cx="9766497" cy="1815882"/>
          </a:xfrm>
          <a:prstGeom prst="rect">
            <a:avLst/>
          </a:prstGeom>
          <a:noFill/>
        </p:spPr>
        <p:txBody>
          <a:bodyPr wrap="square">
            <a:spAutoFit/>
          </a:bodyPr>
          <a:lstStyle/>
          <a:p>
            <a:r>
              <a:rPr lang="en-US" sz="2800" dirty="0"/>
              <a:t>Leave one out cross validation (LOOCV): We reserve only one data point from the available dataset, and train the model on the rest of the data. This process iterates for each data point.</a:t>
            </a:r>
          </a:p>
          <a:p>
            <a:endParaRPr lang="en-US" sz="2800" dirty="0"/>
          </a:p>
        </p:txBody>
      </p:sp>
      <p:sp>
        <p:nvSpPr>
          <p:cNvPr id="9" name="TextBox 8">
            <a:extLst>
              <a:ext uri="{FF2B5EF4-FFF2-40B4-BE49-F238E27FC236}">
                <a16:creationId xmlns:a16="http://schemas.microsoft.com/office/drawing/2014/main" id="{F23A3E34-30F4-45D2-9462-477FA4A11E43}"/>
              </a:ext>
            </a:extLst>
          </p:cNvPr>
          <p:cNvSpPr txBox="1"/>
          <p:nvPr/>
        </p:nvSpPr>
        <p:spPr>
          <a:xfrm>
            <a:off x="1600199" y="2795006"/>
            <a:ext cx="8641079" cy="1815882"/>
          </a:xfrm>
          <a:prstGeom prst="rect">
            <a:avLst/>
          </a:prstGeom>
          <a:noFill/>
        </p:spPr>
        <p:txBody>
          <a:bodyPr wrap="square">
            <a:spAutoFit/>
          </a:bodyPr>
          <a:lstStyle/>
          <a:p>
            <a:r>
              <a:rPr lang="en-US" sz="2800" dirty="0"/>
              <a:t>LOOCV leaves one data point out. Similarly, you could leave p training examples out to have validation set of size p for each iteration. This is called LPOCV (Leave P Out Cross Validation)</a:t>
            </a:r>
          </a:p>
        </p:txBody>
      </p:sp>
    </p:spTree>
    <p:extLst>
      <p:ext uri="{BB962C8B-B14F-4D97-AF65-F5344CB8AC3E}">
        <p14:creationId xmlns:p14="http://schemas.microsoft.com/office/powerpoint/2010/main" val="6312677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FBFE3A-3ABA-4884-A54D-839DE45936D8}"/>
              </a:ext>
            </a:extLst>
          </p:cNvPr>
          <p:cNvSpPr txBox="1"/>
          <p:nvPr/>
        </p:nvSpPr>
        <p:spPr>
          <a:xfrm>
            <a:off x="1037491" y="1341723"/>
            <a:ext cx="9766497" cy="5262979"/>
          </a:xfrm>
          <a:prstGeom prst="rect">
            <a:avLst/>
          </a:prstGeom>
          <a:noFill/>
        </p:spPr>
        <p:txBody>
          <a:bodyPr wrap="square">
            <a:spAutoFit/>
          </a:bodyPr>
          <a:lstStyle/>
          <a:p>
            <a:pPr marL="457200" indent="-457200">
              <a:buFont typeface="Arial" panose="020B0604020202020204" pitchFamily="34" charset="0"/>
              <a:buChar char="•"/>
            </a:pPr>
            <a:r>
              <a:rPr lang="en-US" sz="2800" dirty="0"/>
              <a:t>We should train the model on a large portion of the dataset. Otherwise, we’ll fail to read and recognize the underlying trend in the data. This will eventually result in a higher bias</a:t>
            </a:r>
          </a:p>
          <a:p>
            <a:endParaRPr lang="en-US" sz="2800" dirty="0"/>
          </a:p>
          <a:p>
            <a:pPr marL="457200" indent="-457200">
              <a:buFont typeface="Arial" panose="020B0604020202020204" pitchFamily="34" charset="0"/>
              <a:buChar char="•"/>
            </a:pPr>
            <a:r>
              <a:rPr lang="en-US" sz="2800" dirty="0"/>
              <a:t>We also need a good ratio of testing data points. As we have seen, less amount of data points can lead to a variance error while testing the effectiveness of the model</a:t>
            </a:r>
          </a:p>
          <a:p>
            <a:endParaRPr lang="en-US" sz="2800" dirty="0"/>
          </a:p>
          <a:p>
            <a:pPr marL="457200" indent="-457200">
              <a:buFont typeface="Arial" panose="020B0604020202020204" pitchFamily="34" charset="0"/>
              <a:buChar char="•"/>
            </a:pPr>
            <a:r>
              <a:rPr lang="en-US" sz="2800" dirty="0"/>
              <a:t>We should iterate on the training and testing process multiple times. We should change the train and test dataset distribution. This helps in validating the model effectiveness properly</a:t>
            </a:r>
          </a:p>
        </p:txBody>
      </p:sp>
      <p:sp>
        <p:nvSpPr>
          <p:cNvPr id="2" name="TextBox 1">
            <a:extLst>
              <a:ext uri="{FF2B5EF4-FFF2-40B4-BE49-F238E27FC236}">
                <a16:creationId xmlns:a16="http://schemas.microsoft.com/office/drawing/2014/main" id="{12964023-D26E-45A6-BAAB-169D22709213}"/>
              </a:ext>
            </a:extLst>
          </p:cNvPr>
          <p:cNvSpPr txBox="1"/>
          <p:nvPr/>
        </p:nvSpPr>
        <p:spPr>
          <a:xfrm>
            <a:off x="4971685" y="633046"/>
            <a:ext cx="2248629" cy="600164"/>
          </a:xfrm>
          <a:prstGeom prst="rect">
            <a:avLst/>
          </a:prstGeom>
          <a:noFill/>
        </p:spPr>
        <p:txBody>
          <a:bodyPr wrap="none" rtlCol="0">
            <a:spAutoFit/>
          </a:bodyPr>
          <a:lstStyle/>
          <a:p>
            <a:r>
              <a:rPr lang="en-US" sz="3300" dirty="0"/>
              <a:t>Take </a:t>
            </a:r>
            <a:r>
              <a:rPr lang="en-US" sz="3300" dirty="0" err="1"/>
              <a:t>Aways</a:t>
            </a:r>
            <a:r>
              <a:rPr lang="en-US" sz="3300" dirty="0"/>
              <a:t>:</a:t>
            </a:r>
          </a:p>
        </p:txBody>
      </p:sp>
    </p:spTree>
    <p:extLst>
      <p:ext uri="{BB962C8B-B14F-4D97-AF65-F5344CB8AC3E}">
        <p14:creationId xmlns:p14="http://schemas.microsoft.com/office/powerpoint/2010/main" val="38026701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FBFE3A-3ABA-4884-A54D-839DE45936D8}"/>
              </a:ext>
            </a:extLst>
          </p:cNvPr>
          <p:cNvSpPr txBox="1"/>
          <p:nvPr/>
        </p:nvSpPr>
        <p:spPr>
          <a:xfrm>
            <a:off x="1037491" y="582067"/>
            <a:ext cx="9766497" cy="5262979"/>
          </a:xfrm>
          <a:prstGeom prst="rect">
            <a:avLst/>
          </a:prstGeom>
          <a:noFill/>
        </p:spPr>
        <p:txBody>
          <a:bodyPr wrap="square">
            <a:spAutoFit/>
          </a:bodyPr>
          <a:lstStyle/>
          <a:p>
            <a:r>
              <a:rPr lang="en-US" sz="2800" u="sng" dirty="0"/>
              <a:t>k-fold cross validation</a:t>
            </a:r>
            <a:r>
              <a:rPr lang="en-US" sz="2800" dirty="0"/>
              <a:t>: We reserve a subset (fold) from the available dataset and train the model on the rest of the subsets. This process iterates for each subset.</a:t>
            </a:r>
          </a:p>
          <a:p>
            <a:pPr marL="457200" indent="-457200">
              <a:buFont typeface="Arial" panose="020B0604020202020204" pitchFamily="34" charset="0"/>
              <a:buChar char="•"/>
            </a:pPr>
            <a:r>
              <a:rPr lang="en-US" sz="2800" dirty="0"/>
              <a:t>Randomly split your entire dataset into k-folds</a:t>
            </a:r>
          </a:p>
          <a:p>
            <a:pPr marL="457200" indent="-457200">
              <a:buFont typeface="Arial" panose="020B0604020202020204" pitchFamily="34" charset="0"/>
              <a:buChar char="•"/>
            </a:pPr>
            <a:r>
              <a:rPr lang="en-US" sz="2800" dirty="0"/>
              <a:t>For each k-fold in your dataset, build your model on k – 1 folds of the dataset. Then, test the model to check the effectiveness for kth fold</a:t>
            </a:r>
          </a:p>
          <a:p>
            <a:pPr marL="457200" indent="-457200">
              <a:buFont typeface="Arial" panose="020B0604020202020204" pitchFamily="34" charset="0"/>
              <a:buChar char="•"/>
            </a:pPr>
            <a:r>
              <a:rPr lang="en-US" sz="2800" dirty="0"/>
              <a:t>Record the error you see on each of the predictions</a:t>
            </a:r>
          </a:p>
          <a:p>
            <a:pPr marL="457200" indent="-457200">
              <a:buFont typeface="Arial" panose="020B0604020202020204" pitchFamily="34" charset="0"/>
              <a:buChar char="•"/>
            </a:pPr>
            <a:r>
              <a:rPr lang="en-US" sz="2800" dirty="0"/>
              <a:t>Repeat this until each of the k-folds has served as the test set</a:t>
            </a:r>
          </a:p>
          <a:p>
            <a:pPr marL="457200" indent="-457200">
              <a:buFont typeface="Arial" panose="020B0604020202020204" pitchFamily="34" charset="0"/>
              <a:buChar char="•"/>
            </a:pPr>
            <a:r>
              <a:rPr lang="en-US" sz="2800" dirty="0"/>
              <a:t>The average of your k recorded errors is called the cross-validation error and will serve as your performance metric for the model</a:t>
            </a:r>
          </a:p>
        </p:txBody>
      </p:sp>
    </p:spTree>
    <p:extLst>
      <p:ext uri="{BB962C8B-B14F-4D97-AF65-F5344CB8AC3E}">
        <p14:creationId xmlns:p14="http://schemas.microsoft.com/office/powerpoint/2010/main" val="14052979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1088</TotalTime>
  <Words>1898</Words>
  <Application>Microsoft Office PowerPoint</Application>
  <PresentationFormat>Widescreen</PresentationFormat>
  <Paragraphs>113</Paragraphs>
  <Slides>24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Calibri</vt:lpstr>
      <vt:lpstr>Calibri Light</vt:lpstr>
      <vt:lpstr>charter</vt:lpstr>
      <vt:lpstr>Consolas</vt:lpstr>
      <vt:lpstr>Monaco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Tariq Mahmood / Associate Professor and Program Coordinator MS (CS) and MS (DS) Programs</dc:creator>
  <cp:lastModifiedBy>Dr. Tariq Mahmood / Associate Professor and Program Coordinator MS (CS) and MS (DS) Programs</cp:lastModifiedBy>
  <cp:revision>67</cp:revision>
  <dcterms:created xsi:type="dcterms:W3CDTF">2021-03-28T17:30:39Z</dcterms:created>
  <dcterms:modified xsi:type="dcterms:W3CDTF">2021-04-05T04:34:30Z</dcterms:modified>
</cp:coreProperties>
</file>